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716000" cy="13716000"/>
  <p:notesSz cx="6858000" cy="9144000"/>
  <p:embeddedFontLst>
    <p:embeddedFont>
      <p:font typeface="Pretendard Black" panose="020B0600000101010101" charset="-127"/>
      <p:bold r:id="rId23"/>
    </p:embeddedFont>
    <p:embeddedFont>
      <p:font typeface="Pretendard Bold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5" d="100"/>
          <a:sy n="25" d="100"/>
        </p:scale>
        <p:origin x="1771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397000"/>
            <a:ext cx="13690600" cy="798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7700" y="10109200"/>
            <a:ext cx="12712700" cy="246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LLM-RAG: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림버스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컴퍼니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인게임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정보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Q&amp;A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챗봇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499"/>
            <a:ext cx="13449300" cy="179704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chain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객체를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이식후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성능평가를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실시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4114800"/>
            <a:ext cx="13146923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문제발생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500"/>
            <a:ext cx="124206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추가후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부정확도가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늘어나는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발생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356152"/>
            <a:ext cx="13028917" cy="75564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2545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원인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파악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500"/>
            <a:ext cx="12433300" cy="1612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너무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강한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걸어두어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,</a:t>
            </a:r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조금이라도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다른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생성하였을때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예외처리용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"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자료가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없습니다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"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응답하였던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원인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143500"/>
            <a:ext cx="12738100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Q&amp;A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템플릿의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완화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시킨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재시도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4000500"/>
            <a:ext cx="10883900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정확히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맞춘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데이터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: 8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부정확한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7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정확도가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이전보다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개선됨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4000500"/>
            <a:ext cx="12242800" cy="756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개선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추론이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필요한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가능해짐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051300"/>
            <a:ext cx="126238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" y="1778000"/>
            <a:ext cx="13681788" cy="1104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63373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현재</a:t>
            </a:r>
            <a:r>
              <a:rPr lang="en-US" sz="8418" b="0" i="0" u="none" strike="noStrike" dirty="0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0" i="0" u="none" strike="noStrike" dirty="0">
                <a:solidFill>
                  <a:srgbClr val="797B6F"/>
                </a:solidFill>
                <a:ea typeface="Pretendard Black"/>
              </a:rPr>
              <a:t>진행상황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003800"/>
            <a:ext cx="11036300" cy="142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14800" y="6489700"/>
            <a:ext cx="5651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본문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3000" y="6553200"/>
            <a:ext cx="9144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7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300" y="3594100"/>
            <a:ext cx="5245100" cy="596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주제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컨펌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및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 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봇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세팅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300" y="4305300"/>
            <a:ext cx="4292600" cy="58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C9991C"/>
                </a:solidFill>
                <a:latin typeface="Pretendard Regular"/>
              </a:rPr>
              <a:t>- skeleton code </a:t>
            </a:r>
            <a:r>
              <a:rPr lang="ko-KR" sz="3300" b="0" i="0" u="none" strike="noStrike">
                <a:solidFill>
                  <a:srgbClr val="C9991C"/>
                </a:solidFill>
                <a:ea typeface="Pretendard Regular"/>
              </a:rPr>
              <a:t>작성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41900" y="4216400"/>
            <a:ext cx="952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8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7600" y="6629400"/>
            <a:ext cx="5981700" cy="2438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 dirty="0" err="1">
                <a:solidFill>
                  <a:srgbClr val="C9991C"/>
                </a:solidFill>
                <a:ea typeface="Pretendard Regular"/>
              </a:rPr>
              <a:t>웹스크랩핑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제작</a:t>
            </a:r>
          </a:p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-RAG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구현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-OPEN AI API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토큰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(</a:t>
            </a:r>
            <a:r>
              <a:rPr lang="ko-KR" sz="3436" b="0" i="0" u="none" strike="noStrike" dirty="0">
                <a:solidFill>
                  <a:srgbClr val="C9991C"/>
                </a:solidFill>
                <a:ea typeface="Pretendard Regular"/>
              </a:rPr>
              <a:t>개인용</a:t>
            </a:r>
            <a:r>
              <a:rPr lang="en-US" sz="3436" b="0" i="0" u="none" strike="noStrike" dirty="0">
                <a:solidFill>
                  <a:srgbClr val="C9991C"/>
                </a:solidFill>
                <a:latin typeface="Pretendard Regular"/>
              </a:rPr>
              <a:t>)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37500" y="6553200"/>
            <a:ext cx="952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9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3200" y="4089400"/>
            <a:ext cx="3175000" cy="1219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만족도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조사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시행</a:t>
            </a:r>
          </a:p>
          <a:p>
            <a:pPr lvl="0" algn="l">
              <a:lnSpc>
                <a:spcPct val="116199"/>
              </a:lnSpc>
            </a:pPr>
            <a:endParaRPr lang="ko-KR" sz="3436" b="0" i="0" u="none" strike="noStrike">
              <a:solidFill>
                <a:srgbClr val="C9991C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258300" y="7302500"/>
            <a:ext cx="29083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성능평가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실시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07600" y="4089400"/>
            <a:ext cx="11811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10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58300" y="6616700"/>
            <a:ext cx="36703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합성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데이트셋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생성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1800" y="9017000"/>
            <a:ext cx="11988800" cy="1244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-json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형식으로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 err="1">
                <a:solidFill>
                  <a:srgbClr val="AE3A1E"/>
                </a:solidFill>
                <a:ea typeface="Pretendard Regular"/>
              </a:rPr>
              <a:t>크롤링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성공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,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서버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운영자로부터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사용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요청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거절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-&gt;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따라서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PDF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문서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및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공식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유튜브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채널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URL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파싱만</a:t>
            </a:r>
            <a:r>
              <a:rPr lang="en-US" sz="3505" b="0" i="0" u="none" strike="noStrike" dirty="0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 dirty="0">
                <a:solidFill>
                  <a:srgbClr val="AE3A1E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74930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기대효과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4850" y="3962400"/>
            <a:ext cx="12306300" cy="4648200"/>
          </a:xfrm>
          <a:prstGeom prst="rect">
            <a:avLst/>
          </a:prstGeom>
        </p:spPr>
        <p:txBody>
          <a:bodyPr rtlCol="0" anchor="t"/>
          <a:lstStyle/>
          <a:p>
            <a:pPr fontAlgn="base" latinLnBrk="1"/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langchain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기반의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RAG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모듈을 구현하고 </a:t>
            </a:r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discordbot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에 이식하여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</a:rPr>
              <a:t>림버스컴퍼니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</a:rPr>
              <a:t>인게임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 정보 도메인을 활용하여 서버 사용자들에게 게임 관련 정보를 제공하여 주는 서비스를 기획 및 구현하였고 이후 서버 이용자 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명을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대상으로 만족도 조사를 진행하였고 교차검증을 위해 </a:t>
            </a:r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langchain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smith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기반의 합성 데이터셋을 생성하고 성능평가를 실시하였다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만족도 조사와 성능평가를 분석한결과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환각 현상을 해결하기 위해 </a:t>
            </a:r>
            <a:r>
              <a:rPr lang="en-US" altLang="ko-KR" sz="3600" dirty="0" err="1">
                <a:solidFill>
                  <a:schemeClr val="bg1">
                    <a:lumMod val="50000"/>
                  </a:schemeClr>
                </a:solidFill>
              </a:rPr>
              <a:t>qa</a:t>
            </a:r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체인의 템플릿에 강한 제약을 부여하는 것은 오히려 정확도를 감소시키는 역효과를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</a:rPr>
              <a:t>발생시킬수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</a:rPr>
              <a:t> 있다는 것을 확인하였다</a:t>
            </a:r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pPr lvl="0" algn="l">
              <a:lnSpc>
                <a:spcPct val="116199"/>
              </a:lnSpc>
            </a:pPr>
            <a:endParaRPr lang="en-US" sz="4453" b="0" i="0" u="none" strike="noStrike" dirty="0">
              <a:solidFill>
                <a:srgbClr val="797B6F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3048000"/>
            <a:ext cx="13030200" cy="331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장점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-&gt; 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챗봇을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활용한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Q&amp;A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즉시성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보장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다수의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사용자들이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</a:t>
            </a:r>
            <a:r>
              <a:rPr lang="en-US" altLang="ko-KR" sz="4657" b="0" i="0" u="none" strike="noStrike" dirty="0">
                <a:solidFill>
                  <a:srgbClr val="797B6F"/>
                </a:solidFill>
                <a:ea typeface="Pretendard Regular"/>
              </a:rPr>
              <a:t> </a:t>
            </a:r>
            <a:r>
              <a:rPr lang="ko-KR" altLang="en-US" sz="4657" b="0" i="0" u="none" strike="noStrike" dirty="0">
                <a:solidFill>
                  <a:srgbClr val="797B6F"/>
                </a:solidFill>
                <a:ea typeface="Pretendard Regular"/>
              </a:rPr>
              <a:t>및 참고하는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문서를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기반으로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템플릿화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QA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체인을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통해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정확성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개선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, </a:t>
            </a:r>
          </a:p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이용자들과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관리자간의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마찰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감소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7086600"/>
            <a:ext cx="13030200" cy="3213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단점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-&gt;  RAG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용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참고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문서의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개편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 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지속적인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필요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방식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과정에서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크롤링을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활용하는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경우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원작자의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자료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허락에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따라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제약이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발생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115189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11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월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진행사항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(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후속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조치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2" y="3149600"/>
            <a:ext cx="10283228" cy="78917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5600" y="1651000"/>
            <a:ext cx="8597900" cy="1257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RAG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용</a:t>
            </a: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 PDF 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문서</a:t>
            </a:r>
            <a:r>
              <a:rPr lang="en-US" sz="7073" b="0" i="0" u="none" strike="noStrike" dirty="0">
                <a:solidFill>
                  <a:srgbClr val="797B6F"/>
                </a:solidFill>
                <a:latin typeface="Pretendard Bold"/>
              </a:rPr>
              <a:t> </a:t>
            </a:r>
            <a:r>
              <a:rPr lang="ko-KR" sz="7073" b="0" i="0" u="none" strike="noStrike" dirty="0">
                <a:solidFill>
                  <a:srgbClr val="797B6F"/>
                </a:solidFill>
                <a:ea typeface="Pretendard Bold"/>
              </a:rPr>
              <a:t>개편</a:t>
            </a:r>
            <a:r>
              <a:rPr lang="en" sz="7073" b="0" i="0" u="none" strike="noStrike" dirty="0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1651000"/>
            <a:ext cx="14541500" cy="1231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58674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699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dirty="0"/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림버스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컴퍼니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턴제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전투전략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시뮬레이터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이자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내에서는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요소인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: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유튜브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채널의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PV,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트위터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등을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여러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경로로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반해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문서화가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상대적으로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덜되어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설명이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불친절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취미로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운영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중인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디스코드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지속적으로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공지를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요청함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단점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질문을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상시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불가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외우기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비교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어려움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어디까지나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답변자의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주관적인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평가라는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한계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향후과제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9000" y="3009900"/>
            <a:ext cx="12369800" cy="684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QA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체인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재구성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-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제약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완화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길이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조정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4811" b="0" i="0" u="none" strike="noStrike" dirty="0">
              <a:solidFill>
                <a:srgbClr val="797B6F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참고하는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PDF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문서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-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곧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다가오는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시즌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7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인격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에고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정리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4811" b="0" i="0" u="none" strike="noStrike" dirty="0">
              <a:solidFill>
                <a:srgbClr val="797B6F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4811" b="0" i="0" u="none" strike="noStrike" dirty="0" err="1">
                <a:solidFill>
                  <a:srgbClr val="797B6F"/>
                </a:solidFill>
                <a:ea typeface="Pretendard Regular"/>
              </a:rPr>
              <a:t>디코봇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호스팅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 - ORACLE, AWS , 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클라우드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ko-KR" sz="4811" b="0" i="0" u="none" strike="noStrike" dirty="0">
                <a:solidFill>
                  <a:srgbClr val="797B6F"/>
                </a:solidFill>
                <a:ea typeface="Pretendard Regular"/>
              </a:rPr>
              <a:t>스토리지</a:t>
            </a:r>
            <a:r>
              <a:rPr lang="en-US" sz="4811" b="0" i="0" u="none" strike="noStrike" dirty="0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(GCP)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사용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고려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, (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호스팅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기간은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 err="1">
                <a:solidFill>
                  <a:srgbClr val="787878"/>
                </a:solidFill>
                <a:ea typeface="Pretendard Regular"/>
              </a:rPr>
              <a:t>인게임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 err="1">
                <a:solidFill>
                  <a:srgbClr val="787878"/>
                </a:solidFill>
                <a:ea typeface="Pretendard Regular"/>
              </a:rPr>
              <a:t>업뎃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기간에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따라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1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개월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간격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격월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)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으로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 dirty="0">
                <a:solidFill>
                  <a:srgbClr val="787878"/>
                </a:solidFill>
                <a:ea typeface="Pretendard Regular"/>
              </a:rPr>
              <a:t>갱신</a:t>
            </a:r>
            <a:r>
              <a:rPr lang="en-US" sz="4811" b="0" i="0" u="none" strike="noStrike" dirty="0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1651000"/>
            <a:ext cx="14541500" cy="1231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900" y="4826000"/>
            <a:ext cx="12674600" cy="3695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0409" b="0" i="0" u="none" strike="noStrike">
                <a:solidFill>
                  <a:srgbClr val="C9991C"/>
                </a:solidFill>
                <a:latin typeface="Pretendard Black"/>
              </a:rPr>
              <a:t>Thanks you for listen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03500" y="8661400"/>
            <a:ext cx="8902700" cy="1257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-</a:t>
            </a:r>
            <a:r>
              <a:rPr lang="ko-KR" sz="7073" b="0" i="0" u="none" strike="noStrike">
                <a:solidFill>
                  <a:srgbClr val="C9991C"/>
                </a:solidFill>
                <a:ea typeface="Pretendard Bold"/>
              </a:rPr>
              <a:t>들어주셔서</a:t>
            </a: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 </a:t>
            </a:r>
            <a:r>
              <a:rPr lang="ko-KR" sz="7073" b="0" i="0" u="none" strike="noStrike">
                <a:solidFill>
                  <a:srgbClr val="C9991C"/>
                </a:solidFill>
                <a:ea typeface="Pretendard Bold"/>
              </a:rPr>
              <a:t>감사합니다</a:t>
            </a: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9" y="1981200"/>
            <a:ext cx="13672009" cy="1158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58674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340100"/>
            <a:ext cx="12420600" cy="1130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제공해주는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도메인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기반의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LLM-RAG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챗봇을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16199"/>
              </a:lnSpc>
            </a:pPr>
            <a:br>
              <a:rPr dirty="0"/>
            </a:b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입문자들이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플레이하면서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수집하게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티어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지니고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획득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방법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설명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EX) 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B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-&gt; QA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템플릿에서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내용들중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등급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레벨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수치등을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고려하여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우선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순위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EX) A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서포트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패시브는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무엇인가요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-&gt;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기반으로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하지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앟는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X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12268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3149600"/>
            <a:ext cx="13716000" cy="801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12268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819400"/>
            <a:ext cx="1311613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981200"/>
            <a:ext cx="9678286" cy="502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8" y="7759700"/>
            <a:ext cx="9737495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51100"/>
            <a:ext cx="12126191" cy="4800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FDA0F9-7B6B-4243-AD8C-D41635F713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1" b="48757"/>
          <a:stretch/>
        </p:blipFill>
        <p:spPr>
          <a:xfrm>
            <a:off x="699654" y="7696200"/>
            <a:ext cx="12316692" cy="50586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61854"/>
            <a:ext cx="13563599" cy="101031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4838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en-US" sz="3028" b="0" i="0" u="none" strike="noStrike" dirty="0" err="1">
                <a:solidFill>
                  <a:srgbClr val="9E9E9E"/>
                </a:solidFill>
                <a:latin typeface="Pretendard Regular"/>
              </a:rPr>
              <a:t>langsmith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합성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데이트셋을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활용하여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15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질문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데이터셋을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응답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거부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1, 6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9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부정확으로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출력됨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실제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사용자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만족도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조사와는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편차가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존재함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QA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조정하여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일치시켰을때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와는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달리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  retrieval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검색기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객체가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판단한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부분은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높지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않음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723</Words>
  <Application>Microsoft Office PowerPoint</Application>
  <PresentationFormat>사용자 지정</PresentationFormat>
  <Paragraphs>80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Pretendard Regular</vt:lpstr>
      <vt:lpstr>Calibri</vt:lpstr>
      <vt:lpstr>Arial</vt:lpstr>
      <vt:lpstr>Pretendard Bold</vt:lpstr>
      <vt:lpstr>맑은 고딕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11</cp:revision>
  <dcterms:created xsi:type="dcterms:W3CDTF">2006-08-16T00:00:00Z</dcterms:created>
  <dcterms:modified xsi:type="dcterms:W3CDTF">2025-11-15T16:12:05Z</dcterms:modified>
</cp:coreProperties>
</file>